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0" r:id="rId2"/>
  </p:sldMasterIdLst>
  <p:notesMasterIdLst>
    <p:notesMasterId r:id="rId11"/>
  </p:notesMasterIdLst>
  <p:handoutMasterIdLst>
    <p:handoutMasterId r:id="rId12"/>
  </p:handoutMasterIdLst>
  <p:sldIdLst>
    <p:sldId id="258" r:id="rId3"/>
    <p:sldId id="259" r:id="rId4"/>
    <p:sldId id="260" r:id="rId5"/>
    <p:sldId id="263" r:id="rId6"/>
    <p:sldId id="262" r:id="rId7"/>
    <p:sldId id="261"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autoAdjust="0"/>
  </p:normalViewPr>
  <p:slideViewPr>
    <p:cSldViewPr>
      <p:cViewPr varScale="1">
        <p:scale>
          <a:sx n="92" d="100"/>
          <a:sy n="92" d="100"/>
        </p:scale>
        <p:origin x="137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rtlCol="0"/>
          <a:lstStyle>
            <a:lvl1pPr algn="r">
              <a:defRPr sz="1200"/>
            </a:lvl1pPr>
          </a:lstStyle>
          <a:p>
            <a:fld id="{852F4B4A-E307-47E1-839B-29F1B8175CE0}" type="datetimeFigureOut">
              <a:rPr lang="en-US" smtClean="0"/>
              <a:pPr/>
              <a:t>10/27/2016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lstStyle>
          <a:p>
            <a:fld id="{D282FD4B-2110-4CA1-A54C-09B9C2E10B39}" type="slidenum">
              <a:rPr lang="en-US" smtClean="0"/>
              <a:pPr/>
              <a:t>‹nr.›</a:t>
            </a:fld>
            <a:endParaRPr lang="en-US" dirty="0"/>
          </a:p>
        </p:txBody>
      </p:sp>
    </p:spTree>
    <p:extLst>
      <p:ext uri="{BB962C8B-B14F-4D97-AF65-F5344CB8AC3E}">
        <p14:creationId xmlns:p14="http://schemas.microsoft.com/office/powerpoint/2010/main" val="432300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FD6FDD18-DE22-4C8A-AD4A-80E4D221ED62}" type="datetimeFigureOut">
              <a:rPr lang="en-US" smtClean="0"/>
              <a:pPr/>
              <a:t>10/27/2016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DBA6C2E0-B7F0-4AB2-8A87-0FCC1A736427}" type="slidenum">
              <a:rPr lang="en-US" smtClean="0"/>
              <a:pPr/>
              <a:t>‹nr.›</a:t>
            </a:fld>
            <a:endParaRPr lang="en-US" dirty="0"/>
          </a:p>
        </p:txBody>
      </p:sp>
    </p:spTree>
    <p:extLst>
      <p:ext uri="{BB962C8B-B14F-4D97-AF65-F5344CB8AC3E}">
        <p14:creationId xmlns:p14="http://schemas.microsoft.com/office/powerpoint/2010/main" val="256324775"/>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nl-NL" smtClean="0"/>
              <a:t>Klik om de stijl te bewerken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1177575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357589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821406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ertificate">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533400" y="3619500"/>
            <a:ext cx="7848600" cy="838200"/>
          </a:xfrm>
        </p:spPr>
        <p:txBody>
          <a:bodyPr anchor="b" anchorCtr="0">
            <a:noAutofit/>
          </a:bodyPr>
          <a:lstStyle>
            <a:lvl1pPr marL="0" indent="0" algn="l">
              <a:spcBef>
                <a:spcPts val="0"/>
              </a:spcBef>
              <a:buFontTx/>
              <a:buNone/>
              <a:defRPr sz="4800" kern="1200" cap="all" baseline="0">
                <a:solidFill>
                  <a:schemeClr val="tx1"/>
                </a:solidFill>
                <a:effectLst>
                  <a:outerShdw blurRad="94454" dist="50800" dir="2700000" algn="tl" rotWithShape="0">
                    <a:srgbClr val="000000">
                      <a:alpha val="36000"/>
                    </a:srgbClr>
                  </a:outerShdw>
                </a:effectLst>
                <a:latin typeface="+mj-lt"/>
                <a:ea typeface="+mj-ea"/>
                <a:cs typeface="+mj-cs"/>
              </a:defRPr>
            </a:lvl1pPr>
            <a:lvl2pPr>
              <a:buFontTx/>
              <a:buNone/>
              <a:defRPr/>
            </a:lvl2pPr>
            <a:lvl3pPr>
              <a:buFontTx/>
              <a:buNone/>
              <a:defRPr/>
            </a:lvl3pPr>
            <a:lvl4pPr>
              <a:buFontTx/>
              <a:buNone/>
              <a:defRPr/>
            </a:lvl4pPr>
            <a:lvl5pPr>
              <a:buFontTx/>
              <a:buNone/>
              <a:defRPr/>
            </a:lvl5pPr>
          </a:lstStyle>
          <a:p>
            <a:pPr lvl="0"/>
            <a:r>
              <a:rPr lang="nl-NL" smtClean="0"/>
              <a:t>Klik om de modelstijlen te bewerken</a:t>
            </a:r>
          </a:p>
        </p:txBody>
      </p:sp>
      <p:sp>
        <p:nvSpPr>
          <p:cNvPr id="7" name="Text Placeholder 6"/>
          <p:cNvSpPr>
            <a:spLocks noGrp="1"/>
          </p:cNvSpPr>
          <p:nvPr>
            <p:ph type="body" sz="quarter" idx="13"/>
          </p:nvPr>
        </p:nvSpPr>
        <p:spPr>
          <a:xfrm>
            <a:off x="990600" y="4343400"/>
            <a:ext cx="7391400" cy="914400"/>
          </a:xfrm>
        </p:spPr>
        <p:txBody>
          <a:bodyPr>
            <a:noAutofit/>
          </a:bodyPr>
          <a:lstStyle>
            <a:lvl1pPr>
              <a:buFontTx/>
              <a:buNone/>
              <a:defRPr sz="1600"/>
            </a:lvl1pPr>
            <a:lvl2pPr>
              <a:buFontTx/>
              <a:buNone/>
              <a:defRPr/>
            </a:lvl2pPr>
            <a:lvl3pPr>
              <a:buFontTx/>
              <a:buNone/>
              <a:defRPr/>
            </a:lvl3pPr>
            <a:lvl4pPr>
              <a:buFontTx/>
              <a:buNone/>
              <a:defRPr/>
            </a:lvl4pPr>
            <a:lvl5pPr>
              <a:buFontTx/>
              <a:buNone/>
              <a:defRPr/>
            </a:lvl5pPr>
          </a:lstStyle>
          <a:p>
            <a:pPr lvl="0"/>
            <a:r>
              <a:rPr lang="nl-NL" smtClean="0"/>
              <a:t>Klik om de modelstijlen te bewerken</a:t>
            </a:r>
          </a:p>
        </p:txBody>
      </p:sp>
      <p:sp>
        <p:nvSpPr>
          <p:cNvPr id="8" name="Text Placeholder 7"/>
          <p:cNvSpPr>
            <a:spLocks noGrp="1"/>
          </p:cNvSpPr>
          <p:nvPr>
            <p:ph type="body" sz="quarter" idx="14"/>
          </p:nvPr>
        </p:nvSpPr>
        <p:spPr>
          <a:xfrm>
            <a:off x="990600" y="1476375"/>
            <a:ext cx="5410200" cy="352425"/>
          </a:xfrm>
        </p:spPr>
        <p:txBody>
          <a:bodyPr anchor="b" anchorCtr="0"/>
          <a:lstStyle>
            <a:lvl1pPr>
              <a:buFontTx/>
              <a:buNone/>
              <a:defRPr sz="1600"/>
            </a:lvl1pPr>
            <a:lvl2pPr>
              <a:buFontTx/>
              <a:buNone/>
              <a:defRPr/>
            </a:lvl2pPr>
            <a:lvl3pPr>
              <a:buFontTx/>
              <a:buNone/>
              <a:defRPr/>
            </a:lvl3pPr>
            <a:lvl4pPr>
              <a:buFontTx/>
              <a:buNone/>
              <a:defRPr/>
            </a:lvl4pPr>
            <a:lvl5pPr>
              <a:buFontTx/>
              <a:buNone/>
              <a:defRPr/>
            </a:lvl5pPr>
          </a:lstStyle>
          <a:p>
            <a:pPr lvl="0"/>
            <a:r>
              <a:rPr lang="nl-NL" smtClean="0"/>
              <a:t>Klik om de modelstijlen te bewerken</a:t>
            </a:r>
          </a:p>
        </p:txBody>
      </p:sp>
      <p:sp>
        <p:nvSpPr>
          <p:cNvPr id="9" name="Text Placeholder 8"/>
          <p:cNvSpPr>
            <a:spLocks noGrp="1"/>
          </p:cNvSpPr>
          <p:nvPr>
            <p:ph type="body" sz="quarter" idx="15"/>
          </p:nvPr>
        </p:nvSpPr>
        <p:spPr>
          <a:xfrm>
            <a:off x="990600" y="5819777"/>
            <a:ext cx="7391400" cy="304799"/>
          </a:xfrm>
        </p:spPr>
        <p:txBody>
          <a:bodyPr>
            <a:noAutofit/>
          </a:bodyPr>
          <a:lstStyle>
            <a:lvl1pPr>
              <a:buFontTx/>
              <a:buNone/>
              <a:defRPr sz="1200"/>
            </a:lvl1pPr>
            <a:lvl2pPr>
              <a:buFontTx/>
              <a:buNone/>
              <a:defRPr/>
            </a:lvl2pPr>
            <a:lvl3pPr>
              <a:buFontTx/>
              <a:buNone/>
              <a:defRPr/>
            </a:lvl3pPr>
            <a:lvl4pPr>
              <a:buFontTx/>
              <a:buNone/>
              <a:defRPr/>
            </a:lvl4pPr>
            <a:lvl5pPr>
              <a:buFontTx/>
              <a:buNone/>
              <a:defRPr/>
            </a:lvl5pPr>
          </a:lstStyle>
          <a:p>
            <a:pPr lvl="0"/>
            <a:r>
              <a:rPr lang="nl-NL" smtClean="0"/>
              <a:t>Klik om de modelstijlen te bewerken</a:t>
            </a:r>
          </a:p>
        </p:txBody>
      </p:sp>
      <p:sp>
        <p:nvSpPr>
          <p:cNvPr id="12" name="Rectangle 1"/>
          <p:cNvSpPr>
            <a:spLocks noGrp="1"/>
          </p:cNvSpPr>
          <p:nvPr>
            <p:ph type="title"/>
          </p:nvPr>
        </p:nvSpPr>
        <p:spPr>
          <a:xfrm>
            <a:off x="990600" y="609599"/>
            <a:ext cx="8153400" cy="989013"/>
          </a:xfrm>
        </p:spPr>
        <p:txBody>
          <a:bodyPr anchor="ctr" anchorCtr="0">
            <a:normAutofit/>
          </a:bodyPr>
          <a:lstStyle>
            <a:lvl1pPr algn="l">
              <a:defRPr sz="4400">
                <a:solidFill>
                  <a:schemeClr val="tx1"/>
                </a:solidFill>
                <a:latin typeface="+mn-lt"/>
              </a:defRPr>
            </a:lvl1pPr>
          </a:lstStyle>
          <a:p>
            <a:r>
              <a:rPr lang="nl-NL" smtClean="0"/>
              <a:t>Klik om de stijl te bewerken</a:t>
            </a:r>
            <a:endParaRPr lang="en-US" dirty="0"/>
          </a:p>
        </p:txBody>
      </p:sp>
      <p:cxnSp>
        <p:nvCxnSpPr>
          <p:cNvPr id="11" name="Straight Connector 10"/>
          <p:cNvCxnSpPr/>
          <p:nvPr userDrawn="1"/>
        </p:nvCxnSpPr>
        <p:spPr>
          <a:xfrm>
            <a:off x="1047750" y="5808662"/>
            <a:ext cx="5334000" cy="1588"/>
          </a:xfrm>
          <a:prstGeom prst="line">
            <a:avLst/>
          </a:prstGeom>
          <a:noFill/>
          <a:ln w="6350" cap="rnd" cmpd="sng" algn="ctr">
            <a:solidFill>
              <a:schemeClr val="tx1"/>
            </a:solidFill>
            <a:prstDash val="solid"/>
          </a:ln>
          <a:effectLst/>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1238220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nl-NL" smtClean="0"/>
              <a:t>Klik om de stijl te bewerken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736097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2688690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629842" y="2505075"/>
            <a:ext cx="3868340"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29150" y="2505075"/>
            <a:ext cx="3887391"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2226281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1409536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716356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smtClean="0"/>
              <a:t>Klik om de stijl te bewerken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2997070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dirty="0" smtClean="0"/>
              <a:t>Klik op het pictogram als u een afbeelding wilt toevoegen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FC90DA51-C2E5-408A-8504-0C83EDDEDAF4}" type="datetimeFigureOut">
              <a:rPr lang="en-US" smtClean="0"/>
              <a:pPr/>
              <a:t>10/27/2016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3152208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90DA51-C2E5-408A-8504-0C83EDDEDAF4}" type="datetimeFigureOut">
              <a:rPr lang="en-US" smtClean="0"/>
              <a:pPr/>
              <a:t>10/27/2016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828CE7-68F5-41DF-B820-82E57A425462}" type="slidenum">
              <a:rPr lang="en-US" smtClean="0"/>
              <a:pPr/>
              <a:t>‹nr.›</a:t>
            </a:fld>
            <a:endParaRPr lang="en-US" dirty="0"/>
          </a:p>
        </p:txBody>
      </p:sp>
    </p:spTree>
    <p:extLst>
      <p:ext uri="{BB962C8B-B14F-4D97-AF65-F5344CB8AC3E}">
        <p14:creationId xmlns:p14="http://schemas.microsoft.com/office/powerpoint/2010/main" val="1208487418"/>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5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image13.jpg"/>
          <p:cNvPicPr>
            <a:picLocks noChangeAspect="1"/>
          </p:cNvPicPr>
          <p:nvPr/>
        </p:nvPicPr>
        <p:blipFill>
          <a:blip r:embed="rId2">
            <a:duotone>
              <a:schemeClr val="bg2">
                <a:shade val="45000"/>
                <a:satMod val="135000"/>
              </a:schemeClr>
              <a:prstClr val="white"/>
            </a:duotone>
          </a:blip>
          <a:srcRect/>
          <a:stretch>
            <a:fillRect/>
          </a:stretch>
        </p:blipFill>
        <p:spPr>
          <a:xfrm>
            <a:off x="6127801" y="18792"/>
            <a:ext cx="3016199" cy="3613666"/>
          </a:xfrm>
          <a:prstGeom prst="rect">
            <a:avLst/>
          </a:prstGeom>
          <a:ln/>
          <a:effectLst>
            <a:reflection blurRad="101600" stA="45000" endPos="65000" dist="50800" dir="5400000" sy="-100000" algn="bl" rotWithShape="0"/>
          </a:effectLst>
        </p:spPr>
      </p:pic>
      <p:sp>
        <p:nvSpPr>
          <p:cNvPr id="4" name="Titel 3"/>
          <p:cNvSpPr>
            <a:spLocks noGrp="1"/>
          </p:cNvSpPr>
          <p:nvPr>
            <p:ph type="ctrTitle"/>
          </p:nvPr>
        </p:nvSpPr>
        <p:spPr>
          <a:xfrm>
            <a:off x="431540" y="3914619"/>
            <a:ext cx="8280920" cy="1125166"/>
          </a:xfrm>
        </p:spPr>
        <p:txBody>
          <a:bodyPr>
            <a:normAutofit fontScale="90000"/>
          </a:bodyPr>
          <a:lstStyle/>
          <a:p>
            <a:r>
              <a:rPr lang="nl-NL" sz="4800" b="1" dirty="0" smtClean="0"/>
              <a:t>Methodisch werken, wat is dat eigenlijk?</a:t>
            </a:r>
            <a:endParaRPr lang="nl-NL" sz="4800" b="1" dirty="0"/>
          </a:p>
        </p:txBody>
      </p:sp>
      <p:sp>
        <p:nvSpPr>
          <p:cNvPr id="5" name="Ondertitel 4"/>
          <p:cNvSpPr>
            <a:spLocks noGrp="1"/>
          </p:cNvSpPr>
          <p:nvPr>
            <p:ph type="subTitle" idx="1"/>
          </p:nvPr>
        </p:nvSpPr>
        <p:spPr>
          <a:xfrm>
            <a:off x="1024217" y="5202238"/>
            <a:ext cx="6858000" cy="819050"/>
          </a:xfrm>
        </p:spPr>
        <p:txBody>
          <a:bodyPr>
            <a:normAutofit/>
          </a:bodyPr>
          <a:lstStyle/>
          <a:p>
            <a:r>
              <a:rPr lang="nl-NL" sz="4000" dirty="0" smtClean="0"/>
              <a:t>Happy </a:t>
            </a:r>
            <a:r>
              <a:rPr lang="nl-NL" sz="4000" dirty="0" smtClean="0"/>
              <a:t>housekeeping</a:t>
            </a:r>
            <a:r>
              <a:rPr lang="nl-NL" sz="4000" dirty="0" smtClean="0"/>
              <a:t> </a:t>
            </a:r>
            <a:r>
              <a:rPr lang="nl-NL" sz="4000" dirty="0" smtClean="0"/>
              <a:t>les 1</a:t>
            </a:r>
            <a:endParaRPr lang="nl-NL" sz="4000" dirty="0"/>
          </a:p>
        </p:txBody>
      </p:sp>
      <p:sp>
        <p:nvSpPr>
          <p:cNvPr id="6" name="Rechthoek 5"/>
          <p:cNvSpPr/>
          <p:nvPr/>
        </p:nvSpPr>
        <p:spPr>
          <a:xfrm>
            <a:off x="2286000" y="3105835"/>
            <a:ext cx="4572000" cy="646331"/>
          </a:xfrm>
          <a:prstGeom prst="rect">
            <a:avLst/>
          </a:prstGeom>
        </p:spPr>
        <p:txBody>
          <a:bodyPr>
            <a:spAutoFit/>
          </a:bodyPr>
          <a:lstStyle/>
          <a:p>
            <a:r>
              <a:rPr lang="nl-NL" dirty="0"/>
              <a:t> </a:t>
            </a:r>
            <a:br>
              <a:rPr lang="nl-NL" dirty="0"/>
            </a:br>
            <a:endParaRPr lang="nl-NL" dirty="0"/>
          </a:p>
        </p:txBody>
      </p:sp>
      <p:sp>
        <p:nvSpPr>
          <p:cNvPr id="7" name="Rechthoek 6"/>
          <p:cNvSpPr/>
          <p:nvPr/>
        </p:nvSpPr>
        <p:spPr>
          <a:xfrm>
            <a:off x="4453217" y="3244334"/>
            <a:ext cx="237566" cy="369332"/>
          </a:xfrm>
          <a:prstGeom prst="rect">
            <a:avLst/>
          </a:prstGeom>
        </p:spPr>
        <p:txBody>
          <a:bodyPr wrap="none">
            <a:spAutoFit/>
          </a:bodyPr>
          <a:lstStyle/>
          <a:p>
            <a:r>
              <a:rPr lang="nl-NL" dirty="0"/>
              <a:t> </a:t>
            </a:r>
          </a:p>
        </p:txBody>
      </p:sp>
      <p:sp>
        <p:nvSpPr>
          <p:cNvPr id="8" name="Rechthoek 7"/>
          <p:cNvSpPr/>
          <p:nvPr/>
        </p:nvSpPr>
        <p:spPr>
          <a:xfrm>
            <a:off x="2286000" y="3105835"/>
            <a:ext cx="4572000" cy="646331"/>
          </a:xfrm>
          <a:prstGeom prst="rect">
            <a:avLst/>
          </a:prstGeom>
        </p:spPr>
        <p:txBody>
          <a:bodyPr>
            <a:spAutoFit/>
          </a:bodyPr>
          <a:lstStyle/>
          <a:p>
            <a:r>
              <a:rPr lang="nl-NL" dirty="0"/>
              <a:t> </a:t>
            </a:r>
            <a:br>
              <a:rPr lang="nl-NL" dirty="0"/>
            </a:br>
            <a:endParaRPr lang="nl-NL" dirty="0"/>
          </a:p>
        </p:txBody>
      </p:sp>
    </p:spTree>
    <p:extLst>
      <p:ext uri="{BB962C8B-B14F-4D97-AF65-F5344CB8AC3E}">
        <p14:creationId xmlns:p14="http://schemas.microsoft.com/office/powerpoint/2010/main" val="548467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13.jpg"/>
          <p:cNvPicPr>
            <a:picLocks noChangeAspect="1"/>
          </p:cNvPicPr>
          <p:nvPr/>
        </p:nvPicPr>
        <p:blipFill>
          <a:blip r:embed="rId2">
            <a:duotone>
              <a:schemeClr val="bg2">
                <a:shade val="45000"/>
                <a:satMod val="135000"/>
              </a:schemeClr>
              <a:prstClr val="white"/>
            </a:duotone>
          </a:blip>
          <a:srcRect/>
          <a:stretch>
            <a:fillRect/>
          </a:stretch>
        </p:blipFill>
        <p:spPr>
          <a:xfrm>
            <a:off x="6127801" y="18792"/>
            <a:ext cx="3016199" cy="3613666"/>
          </a:xfrm>
          <a:prstGeom prst="rect">
            <a:avLst/>
          </a:prstGeom>
          <a:ln/>
          <a:effectLst>
            <a:reflection blurRad="101600" stA="45000" endPos="65000" dist="50800" dir="5400000" sy="-100000" algn="bl" rotWithShape="0"/>
          </a:effectLst>
        </p:spPr>
      </p:pic>
      <p:sp>
        <p:nvSpPr>
          <p:cNvPr id="2" name="Titel 1"/>
          <p:cNvSpPr>
            <a:spLocks noGrp="1"/>
          </p:cNvSpPr>
          <p:nvPr>
            <p:ph type="title"/>
          </p:nvPr>
        </p:nvSpPr>
        <p:spPr/>
        <p:txBody>
          <a:bodyPr/>
          <a:lstStyle/>
          <a:p>
            <a:r>
              <a:rPr lang="nl-NL" dirty="0" smtClean="0"/>
              <a:t>Dat is..</a:t>
            </a:r>
            <a:endParaRPr lang="nl-NL" dirty="0"/>
          </a:p>
        </p:txBody>
      </p:sp>
      <p:sp>
        <p:nvSpPr>
          <p:cNvPr id="3" name="Tijdelijke aanduiding voor inhoud 2"/>
          <p:cNvSpPr>
            <a:spLocks noGrp="1"/>
          </p:cNvSpPr>
          <p:nvPr>
            <p:ph idx="1"/>
          </p:nvPr>
        </p:nvSpPr>
        <p:spPr/>
        <p:txBody>
          <a:bodyPr/>
          <a:lstStyle/>
          <a:p>
            <a:r>
              <a:rPr lang="nl-NL" altLang="nl-NL" dirty="0">
                <a:latin typeface="Arial" panose="020B0604020202020204" pitchFamily="34" charset="0"/>
                <a:ea typeface="ＭＳ Ｐゴシック" panose="020B0600070205080204" pitchFamily="34" charset="-128"/>
                <a:cs typeface="Arial" panose="020B0604020202020204" pitchFamily="34" charset="0"/>
              </a:rPr>
              <a:t>Werken volgens een vast patroon, een bepaalde manier- dat heet een methode</a:t>
            </a:r>
          </a:p>
          <a:p>
            <a:r>
              <a:rPr lang="nl-NL" altLang="nl-NL" dirty="0">
                <a:latin typeface="Arial" panose="020B0604020202020204" pitchFamily="34" charset="0"/>
                <a:ea typeface="ＭＳ Ｐゴシック" panose="020B0600070205080204" pitchFamily="34" charset="-128"/>
                <a:cs typeface="Arial" panose="020B0604020202020204" pitchFamily="34" charset="0"/>
              </a:rPr>
              <a:t>Jij hebt ook vast je eigen methode om de badkamer schoon te maken, de tafel te dekken of iets uit je hoofd te leren</a:t>
            </a:r>
          </a:p>
          <a:p>
            <a:r>
              <a:rPr lang="nl-NL" altLang="nl-NL" dirty="0">
                <a:latin typeface="Arial" panose="020B0604020202020204" pitchFamily="34" charset="0"/>
                <a:ea typeface="ＭＳ Ｐゴシック" panose="020B0600070205080204" pitchFamily="34" charset="-128"/>
                <a:cs typeface="Arial" panose="020B0604020202020204" pitchFamily="34" charset="0"/>
              </a:rPr>
              <a:t>In je werk gaan veel handelingen volgens een bepaalde manier of methode</a:t>
            </a:r>
          </a:p>
          <a:p>
            <a:endParaRPr lang="nl-NL" dirty="0"/>
          </a:p>
        </p:txBody>
      </p:sp>
    </p:spTree>
    <p:extLst>
      <p:ext uri="{BB962C8B-B14F-4D97-AF65-F5344CB8AC3E}">
        <p14:creationId xmlns:p14="http://schemas.microsoft.com/office/powerpoint/2010/main" val="4017298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3.jpg"/>
          <p:cNvPicPr>
            <a:picLocks noChangeAspect="1"/>
          </p:cNvPicPr>
          <p:nvPr/>
        </p:nvPicPr>
        <p:blipFill>
          <a:blip r:embed="rId2">
            <a:duotone>
              <a:schemeClr val="bg2">
                <a:shade val="45000"/>
                <a:satMod val="135000"/>
              </a:schemeClr>
              <a:prstClr val="white"/>
            </a:duotone>
          </a:blip>
          <a:srcRect/>
          <a:stretch>
            <a:fillRect/>
          </a:stretch>
        </p:blipFill>
        <p:spPr>
          <a:xfrm>
            <a:off x="6127801" y="18792"/>
            <a:ext cx="3016199" cy="3613666"/>
          </a:xfrm>
          <a:prstGeom prst="rect">
            <a:avLst/>
          </a:prstGeom>
          <a:ln/>
          <a:effectLst>
            <a:reflection blurRad="101600" stA="45000" endPos="65000" dist="50800" dir="5400000" sy="-100000" algn="bl" rotWithShape="0"/>
          </a:effectLst>
        </p:spPr>
      </p:pic>
      <p:sp>
        <p:nvSpPr>
          <p:cNvPr id="2" name="Titel 1"/>
          <p:cNvSpPr>
            <a:spLocks noGrp="1"/>
          </p:cNvSpPr>
          <p:nvPr>
            <p:ph type="title"/>
          </p:nvPr>
        </p:nvSpPr>
        <p:spPr/>
        <p:txBody>
          <a:bodyPr/>
          <a:lstStyle/>
          <a:p>
            <a:r>
              <a:rPr lang="nl-NL" dirty="0" smtClean="0"/>
              <a:t>Het maken van een planning</a:t>
            </a:r>
            <a:endParaRPr lang="nl-NL" dirty="0"/>
          </a:p>
        </p:txBody>
      </p:sp>
      <p:sp>
        <p:nvSpPr>
          <p:cNvPr id="3" name="Tijdelijke aanduiding voor inhoud 2"/>
          <p:cNvSpPr>
            <a:spLocks noGrp="1"/>
          </p:cNvSpPr>
          <p:nvPr>
            <p:ph idx="1"/>
          </p:nvPr>
        </p:nvSpPr>
        <p:spPr/>
        <p:txBody>
          <a:bodyPr>
            <a:normAutofit/>
          </a:bodyPr>
          <a:lstStyle/>
          <a:p>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Voordat </a:t>
            </a:r>
            <a:r>
              <a:rPr lang="nl-NL" altLang="nl-NL" dirty="0">
                <a:latin typeface="Arial" panose="020B0604020202020204" pitchFamily="34" charset="0"/>
                <a:ea typeface="ＭＳ Ｐゴシック" panose="020B0600070205080204" pitchFamily="34" charset="-128"/>
                <a:cs typeface="Arial" panose="020B0604020202020204" pitchFamily="34" charset="0"/>
              </a:rPr>
              <a:t>je aan je werk begint is het handig om een planning te maken</a:t>
            </a:r>
          </a:p>
          <a:p>
            <a:r>
              <a:rPr lang="nl-NL" altLang="nl-NL" dirty="0">
                <a:latin typeface="Arial" panose="020B0604020202020204" pitchFamily="34" charset="0"/>
                <a:ea typeface="ＭＳ Ｐゴシック" panose="020B0600070205080204" pitchFamily="34" charset="-128"/>
                <a:cs typeface="Arial" panose="020B0604020202020204" pitchFamily="34" charset="0"/>
              </a:rPr>
              <a:t>Daarbij stel je prioriteiten</a:t>
            </a:r>
          </a:p>
          <a:p>
            <a:r>
              <a:rPr lang="nl-NL" altLang="nl-NL" dirty="0">
                <a:latin typeface="Arial" panose="020B0604020202020204" pitchFamily="34" charset="0"/>
                <a:ea typeface="ＭＳ Ｐゴシック" panose="020B0600070205080204" pitchFamily="34" charset="-128"/>
                <a:cs typeface="Arial" panose="020B0604020202020204" pitchFamily="34" charset="0"/>
              </a:rPr>
              <a:t>Een prioriteit stellen betekent dat je vaststelt wat eerst moet gebeuren</a:t>
            </a:r>
          </a:p>
          <a:p>
            <a:pPr marL="0" indent="0">
              <a:buNone/>
            </a:pPr>
            <a:endParaRPr lang="nl-NL" dirty="0"/>
          </a:p>
        </p:txBody>
      </p:sp>
    </p:spTree>
    <p:extLst>
      <p:ext uri="{BB962C8B-B14F-4D97-AF65-F5344CB8AC3E}">
        <p14:creationId xmlns:p14="http://schemas.microsoft.com/office/powerpoint/2010/main" val="389862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3.jpg"/>
          <p:cNvPicPr>
            <a:picLocks noChangeAspect="1"/>
          </p:cNvPicPr>
          <p:nvPr/>
        </p:nvPicPr>
        <p:blipFill>
          <a:blip r:embed="rId2">
            <a:duotone>
              <a:schemeClr val="bg2">
                <a:shade val="45000"/>
                <a:satMod val="135000"/>
              </a:schemeClr>
              <a:prstClr val="white"/>
            </a:duotone>
          </a:blip>
          <a:srcRect/>
          <a:stretch>
            <a:fillRect/>
          </a:stretch>
        </p:blipFill>
        <p:spPr>
          <a:xfrm>
            <a:off x="6127801" y="18792"/>
            <a:ext cx="3016199" cy="3613666"/>
          </a:xfrm>
          <a:prstGeom prst="rect">
            <a:avLst/>
          </a:prstGeom>
          <a:ln/>
          <a:effectLst>
            <a:reflection blurRad="101600" stA="45000" endPos="65000" dist="50800" dir="5400000" sy="-100000" algn="bl" rotWithShape="0"/>
          </a:effectLst>
        </p:spPr>
      </p:pic>
      <p:sp>
        <p:nvSpPr>
          <p:cNvPr id="5" name="Titel 4"/>
          <p:cNvSpPr>
            <a:spLocks noGrp="1"/>
          </p:cNvSpPr>
          <p:nvPr>
            <p:ph type="title"/>
          </p:nvPr>
        </p:nvSpPr>
        <p:spPr/>
        <p:txBody>
          <a:bodyPr/>
          <a:lstStyle/>
          <a:p>
            <a:r>
              <a:rPr lang="nl-NL" dirty="0" smtClean="0"/>
              <a:t>Stel..</a:t>
            </a:r>
            <a:endParaRPr lang="nl-NL" dirty="0"/>
          </a:p>
        </p:txBody>
      </p:sp>
      <p:sp>
        <p:nvSpPr>
          <p:cNvPr id="3" name="Tijdelijke aanduiding voor inhoud 2"/>
          <p:cNvSpPr>
            <a:spLocks noGrp="1"/>
          </p:cNvSpPr>
          <p:nvPr>
            <p:ph sz="half" idx="1"/>
          </p:nvPr>
        </p:nvSpPr>
        <p:spPr/>
        <p:txBody>
          <a:bodyPr>
            <a:normAutofit/>
          </a:bodyPr>
          <a:lstStyle/>
          <a:p>
            <a:pPr marL="0" indent="0">
              <a:buNone/>
            </a:pPr>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In </a:t>
            </a:r>
            <a:r>
              <a:rPr lang="nl-NL" altLang="nl-NL" dirty="0">
                <a:latin typeface="Arial" panose="020B0604020202020204" pitchFamily="34" charset="0"/>
                <a:ea typeface="ＭＳ Ｐゴシック" panose="020B0600070205080204" pitchFamily="34" charset="-128"/>
                <a:cs typeface="Arial" panose="020B0604020202020204" pitchFamily="34" charset="0"/>
              </a:rPr>
              <a:t>een ochtend moet je mevrouw Jansen wassen, meneer Boer een steunkous aandoen, twee mensen ontbijt geven en bij twee mensen de keuken schoonmaken. Wat doe je eerst en wat doe je het laatst?</a:t>
            </a:r>
          </a:p>
          <a:p>
            <a:pPr marL="0" indent="0">
              <a:buNone/>
            </a:pPr>
            <a:endParaRPr lang="nl-NL" dirty="0"/>
          </a:p>
        </p:txBody>
      </p:sp>
      <p:pic>
        <p:nvPicPr>
          <p:cNvPr id="7" name="Tijdelijke aanduiding voor inhoud 4" descr="57.jpg"/>
          <p:cNvPicPr>
            <a:picLocks noGrp="1" noChangeAspect="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4629150" y="2701896"/>
            <a:ext cx="3886200" cy="2598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4055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3.jpg"/>
          <p:cNvPicPr>
            <a:picLocks noChangeAspect="1"/>
          </p:cNvPicPr>
          <p:nvPr/>
        </p:nvPicPr>
        <p:blipFill>
          <a:blip r:embed="rId2">
            <a:duotone>
              <a:schemeClr val="bg2">
                <a:shade val="45000"/>
                <a:satMod val="135000"/>
              </a:schemeClr>
              <a:prstClr val="white"/>
            </a:duotone>
          </a:blip>
          <a:srcRect/>
          <a:stretch>
            <a:fillRect/>
          </a:stretch>
        </p:blipFill>
        <p:spPr>
          <a:xfrm>
            <a:off x="6127801" y="18792"/>
            <a:ext cx="3016199" cy="3613666"/>
          </a:xfrm>
          <a:prstGeom prst="rect">
            <a:avLst/>
          </a:prstGeom>
          <a:ln/>
          <a:effectLst>
            <a:reflection blurRad="101600" stA="45000" endPos="65000" dist="50800" dir="5400000" sy="-100000" algn="bl" rotWithShape="0"/>
          </a:effectLst>
        </p:spPr>
      </p:pic>
      <p:sp>
        <p:nvSpPr>
          <p:cNvPr id="2" name="Titel 1"/>
          <p:cNvSpPr>
            <a:spLocks noGrp="1"/>
          </p:cNvSpPr>
          <p:nvPr>
            <p:ph type="title"/>
          </p:nvPr>
        </p:nvSpPr>
        <p:spPr/>
        <p:txBody>
          <a:bodyPr/>
          <a:lstStyle/>
          <a:p>
            <a:r>
              <a:rPr lang="nl-NL" dirty="0" smtClean="0"/>
              <a:t>Je zou..</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Eerst </a:t>
            </a:r>
            <a:r>
              <a:rPr lang="nl-NL" altLang="nl-NL" dirty="0">
                <a:latin typeface="Arial" panose="020B0604020202020204" pitchFamily="34" charset="0"/>
                <a:ea typeface="ＭＳ Ｐゴシック" panose="020B0600070205080204" pitchFamily="34" charset="-128"/>
                <a:cs typeface="Arial" panose="020B0604020202020204" pitchFamily="34" charset="0"/>
              </a:rPr>
              <a:t>de meneer de steunkous aan kunnen doen, want die kan anders niet verder. </a:t>
            </a:r>
            <a:endParaRPr lang="nl-NL" altLang="nl-NL"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Daarna </a:t>
            </a:r>
            <a:r>
              <a:rPr lang="nl-NL" altLang="nl-NL" dirty="0">
                <a:latin typeface="Arial" panose="020B0604020202020204" pitchFamily="34" charset="0"/>
                <a:ea typeface="ＭＳ Ｐゴシック" panose="020B0600070205080204" pitchFamily="34" charset="-128"/>
                <a:cs typeface="Arial" panose="020B0604020202020204" pitchFamily="34" charset="0"/>
              </a:rPr>
              <a:t>geef je twee mensen ontbijt, zodat die zich daarna kunnen wassen. </a:t>
            </a:r>
            <a:endParaRPr lang="nl-NL" altLang="nl-NL" dirty="0" smtClean="0">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Dan </a:t>
            </a:r>
            <a:r>
              <a:rPr lang="nl-NL" altLang="nl-NL" dirty="0">
                <a:latin typeface="Arial" panose="020B0604020202020204" pitchFamily="34" charset="0"/>
                <a:ea typeface="ＭＳ Ｐゴシック" panose="020B0600070205080204" pitchFamily="34" charset="-128"/>
                <a:cs typeface="Arial" panose="020B0604020202020204" pitchFamily="34" charset="0"/>
              </a:rPr>
              <a:t>ga je mevrouw wassen, die wellicht eerst ontbeten heeft. En daarna doe je je schoonmaakwerkzaamheden</a:t>
            </a:r>
            <a:endParaRPr lang="nl-NL" dirty="0"/>
          </a:p>
        </p:txBody>
      </p:sp>
    </p:spTree>
    <p:extLst>
      <p:ext uri="{BB962C8B-B14F-4D97-AF65-F5344CB8AC3E}">
        <p14:creationId xmlns:p14="http://schemas.microsoft.com/office/powerpoint/2010/main" val="776721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3.jpg"/>
          <p:cNvPicPr>
            <a:picLocks noChangeAspect="1"/>
          </p:cNvPicPr>
          <p:nvPr/>
        </p:nvPicPr>
        <p:blipFill>
          <a:blip r:embed="rId2">
            <a:duotone>
              <a:schemeClr val="bg2">
                <a:shade val="45000"/>
                <a:satMod val="135000"/>
              </a:schemeClr>
              <a:prstClr val="white"/>
            </a:duotone>
          </a:blip>
          <a:srcRect/>
          <a:stretch>
            <a:fillRect/>
          </a:stretch>
        </p:blipFill>
        <p:spPr>
          <a:xfrm>
            <a:off x="6127801" y="18792"/>
            <a:ext cx="3016199" cy="3613666"/>
          </a:xfrm>
          <a:prstGeom prst="rect">
            <a:avLst/>
          </a:prstGeom>
          <a:ln/>
          <a:effectLst>
            <a:reflection blurRad="101600" stA="45000" endPos="65000" dist="50800" dir="5400000" sy="-100000" algn="bl" rotWithShape="0"/>
          </a:effectLst>
        </p:spPr>
      </p:pic>
      <p:sp>
        <p:nvSpPr>
          <p:cNvPr id="2" name="Titel 1"/>
          <p:cNvSpPr>
            <a:spLocks noGrp="1"/>
          </p:cNvSpPr>
          <p:nvPr>
            <p:ph type="title"/>
          </p:nvPr>
        </p:nvSpPr>
        <p:spPr/>
        <p:txBody>
          <a:bodyPr/>
          <a:lstStyle/>
          <a:p>
            <a:r>
              <a:rPr lang="nl-NL" dirty="0" smtClean="0"/>
              <a:t>Inhoud planning</a:t>
            </a:r>
            <a:endParaRPr lang="nl-NL" dirty="0"/>
          </a:p>
        </p:txBody>
      </p:sp>
      <p:sp>
        <p:nvSpPr>
          <p:cNvPr id="3" name="Tijdelijke aanduiding voor inhoud 2"/>
          <p:cNvSpPr>
            <a:spLocks noGrp="1"/>
          </p:cNvSpPr>
          <p:nvPr>
            <p:ph idx="1"/>
          </p:nvPr>
        </p:nvSpPr>
        <p:spPr/>
        <p:txBody>
          <a:bodyPr>
            <a:normAutofit/>
          </a:bodyPr>
          <a:lstStyle/>
          <a:p>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In </a:t>
            </a:r>
            <a:r>
              <a:rPr lang="nl-NL" altLang="nl-NL" dirty="0">
                <a:latin typeface="Arial" panose="020B0604020202020204" pitchFamily="34" charset="0"/>
                <a:ea typeface="ＭＳ Ｐゴシック" panose="020B0600070205080204" pitchFamily="34" charset="-128"/>
                <a:cs typeface="Arial" panose="020B0604020202020204" pitchFamily="34" charset="0"/>
              </a:rPr>
              <a:t>je werkplanning kun je opschrijven:</a:t>
            </a:r>
          </a:p>
          <a:p>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De</a:t>
            </a:r>
            <a:r>
              <a:rPr lang="nl-NL" altLang="nl-NL" dirty="0">
                <a:latin typeface="Arial" panose="020B0604020202020204" pitchFamily="34" charset="0"/>
                <a:ea typeface="ＭＳ Ｐゴシック" panose="020B0600070205080204" pitchFamily="34" charset="-128"/>
                <a:cs typeface="Arial" panose="020B0604020202020204" pitchFamily="34" charset="0"/>
              </a:rPr>
              <a:t> huishoudelijke taken </a:t>
            </a:r>
          </a:p>
          <a:p>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De </a:t>
            </a:r>
            <a:r>
              <a:rPr lang="nl-NL" altLang="nl-NL" dirty="0">
                <a:latin typeface="Arial" panose="020B0604020202020204" pitchFamily="34" charset="0"/>
                <a:ea typeface="ＭＳ Ｐゴシック" panose="020B0600070205080204" pitchFamily="34" charset="-128"/>
                <a:cs typeface="Arial" panose="020B0604020202020204" pitchFamily="34" charset="0"/>
              </a:rPr>
              <a:t>ondersteuning van de zorgvrager </a:t>
            </a:r>
          </a:p>
          <a:p>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De </a:t>
            </a:r>
            <a:r>
              <a:rPr lang="nl-NL" altLang="nl-NL" dirty="0">
                <a:latin typeface="Arial" panose="020B0604020202020204" pitchFamily="34" charset="0"/>
                <a:ea typeface="ＭＳ Ｐゴシック" panose="020B0600070205080204" pitchFamily="34" charset="-128"/>
                <a:cs typeface="Arial" panose="020B0604020202020204" pitchFamily="34" charset="0"/>
              </a:rPr>
              <a:t>algemene dagelijkse activiteiten </a:t>
            </a:r>
          </a:p>
          <a:p>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De </a:t>
            </a:r>
            <a:r>
              <a:rPr lang="nl-NL" altLang="nl-NL" dirty="0">
                <a:latin typeface="Arial" panose="020B0604020202020204" pitchFamily="34" charset="0"/>
                <a:ea typeface="ＭＳ Ｐゴシック" panose="020B0600070205080204" pitchFamily="34" charset="-128"/>
                <a:cs typeface="Arial" panose="020B0604020202020204" pitchFamily="34" charset="0"/>
              </a:rPr>
              <a:t>recreatieve activiteiten </a:t>
            </a:r>
            <a:endParaRPr lang="nl-NL" altLang="nl-NL" dirty="0" smtClean="0">
              <a:latin typeface="Arial" panose="020B0604020202020204" pitchFamily="34" charset="0"/>
              <a:ea typeface="ＭＳ Ｐゴシック" panose="020B0600070205080204" pitchFamily="34" charset="-128"/>
              <a:cs typeface="Arial" panose="020B0604020202020204" pitchFamily="34" charset="0"/>
            </a:endParaRPr>
          </a:p>
          <a:p>
            <a:r>
              <a:rPr lang="nl-NL" altLang="nl-NL" dirty="0">
                <a:latin typeface="Arial" panose="020B0604020202020204" pitchFamily="34" charset="0"/>
                <a:ea typeface="ＭＳ Ｐゴシック" panose="020B0600070205080204" pitchFamily="34" charset="-128"/>
                <a:cs typeface="Arial" panose="020B0604020202020204" pitchFamily="34" charset="0"/>
              </a:rPr>
              <a:t> </a:t>
            </a:r>
            <a:r>
              <a:rPr lang="nl-NL" altLang="nl-NL" dirty="0">
                <a:latin typeface="Arial" panose="020B0604020202020204" pitchFamily="34" charset="0"/>
                <a:cs typeface="Arial" panose="020B0604020202020204" pitchFamily="34" charset="0"/>
              </a:rPr>
              <a:t>Je zet hierbij hoe laat je wat doet, zodat je een duidelijk overzicht hebt.</a:t>
            </a:r>
          </a:p>
          <a:p>
            <a:pPr marL="0" indent="0">
              <a:buNone/>
            </a:pPr>
            <a:endParaRPr lang="nl-NL" altLang="nl-NL" dirty="0">
              <a:latin typeface="Arial" panose="020B0604020202020204" pitchFamily="34" charset="0"/>
              <a:ea typeface="ＭＳ Ｐゴシック" panose="020B0600070205080204" pitchFamily="34" charset="-128"/>
              <a:cs typeface="Arial" panose="020B0604020202020204" pitchFamily="34" charset="0"/>
            </a:endParaRPr>
          </a:p>
          <a:p>
            <a:pPr marL="0" indent="0">
              <a:buNone/>
            </a:pPr>
            <a:endParaRPr lang="nl-NL" dirty="0"/>
          </a:p>
        </p:txBody>
      </p:sp>
    </p:spTree>
    <p:extLst>
      <p:ext uri="{BB962C8B-B14F-4D97-AF65-F5344CB8AC3E}">
        <p14:creationId xmlns:p14="http://schemas.microsoft.com/office/powerpoint/2010/main" val="3153494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3.jpg"/>
          <p:cNvPicPr>
            <a:picLocks noChangeAspect="1"/>
          </p:cNvPicPr>
          <p:nvPr/>
        </p:nvPicPr>
        <p:blipFill>
          <a:blip r:embed="rId2">
            <a:duotone>
              <a:schemeClr val="bg2">
                <a:shade val="45000"/>
                <a:satMod val="135000"/>
              </a:schemeClr>
              <a:prstClr val="white"/>
            </a:duotone>
          </a:blip>
          <a:srcRect/>
          <a:stretch>
            <a:fillRect/>
          </a:stretch>
        </p:blipFill>
        <p:spPr>
          <a:xfrm>
            <a:off x="6127801" y="18792"/>
            <a:ext cx="3016199" cy="3613666"/>
          </a:xfrm>
          <a:prstGeom prst="rect">
            <a:avLst/>
          </a:prstGeom>
          <a:ln/>
          <a:effectLst>
            <a:reflection blurRad="101600" stA="45000" endPos="65000" dist="50800" dir="5400000" sy="-100000" algn="bl" rotWithShape="0"/>
          </a:effectLst>
        </p:spPr>
      </p:pic>
      <p:sp>
        <p:nvSpPr>
          <p:cNvPr id="2" name="Titel 1"/>
          <p:cNvSpPr>
            <a:spLocks noGrp="1"/>
          </p:cNvSpPr>
          <p:nvPr>
            <p:ph type="title"/>
          </p:nvPr>
        </p:nvSpPr>
        <p:spPr/>
        <p:txBody>
          <a:bodyPr/>
          <a:lstStyle/>
          <a:p>
            <a:r>
              <a:rPr lang="nl-NL" dirty="0" smtClean="0"/>
              <a:t>De 6 W’s</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dirty="0" smtClean="0"/>
              <a:t> </a:t>
            </a:r>
            <a:endParaRPr lang="nl-NL" dirty="0"/>
          </a:p>
        </p:txBody>
      </p:sp>
      <p:sp>
        <p:nvSpPr>
          <p:cNvPr id="5" name="Rechthoek 4"/>
          <p:cNvSpPr/>
          <p:nvPr/>
        </p:nvSpPr>
        <p:spPr>
          <a:xfrm>
            <a:off x="2286000" y="1997839"/>
            <a:ext cx="4572000" cy="4524315"/>
          </a:xfrm>
          <a:prstGeom prst="rect">
            <a:avLst/>
          </a:prstGeom>
        </p:spPr>
        <p:txBody>
          <a:bodyPr>
            <a:spAutoFit/>
          </a:bodyPr>
          <a:lstStyle/>
          <a:p>
            <a:pPr>
              <a:defRPr/>
            </a:pPr>
            <a:r>
              <a:rPr lang="nl-NL" sz="2400" dirty="0">
                <a:latin typeface="Arial" pitchFamily="34" charset="0"/>
                <a:cs typeface="Arial" pitchFamily="34" charset="0"/>
              </a:rPr>
              <a:t>Je kunt ook een planning maken volgens de 6 w’s</a:t>
            </a:r>
          </a:p>
          <a:p>
            <a:pPr marL="182563" indent="-182563">
              <a:buFont typeface="Arial" panose="020B0604020202020204" pitchFamily="34" charset="0"/>
              <a:buAutoNum type="arabicPeriod"/>
              <a:defRPr/>
            </a:pPr>
            <a:r>
              <a:rPr lang="nl-NL" sz="2400" dirty="0">
                <a:latin typeface="Arial" pitchFamily="34" charset="0"/>
                <a:cs typeface="Arial" pitchFamily="34" charset="0"/>
              </a:rPr>
              <a:t>Wie? (wie ga je helpen?)</a:t>
            </a:r>
          </a:p>
          <a:p>
            <a:pPr marL="182563" indent="-182563">
              <a:buFont typeface="Arial" panose="020B0604020202020204" pitchFamily="34" charset="0"/>
              <a:buAutoNum type="arabicPeriod"/>
              <a:defRPr/>
            </a:pPr>
            <a:r>
              <a:rPr lang="nl-NL" sz="2400" dirty="0">
                <a:latin typeface="Arial" pitchFamily="34" charset="0"/>
                <a:cs typeface="Arial" pitchFamily="34" charset="0"/>
              </a:rPr>
              <a:t>Wat? (wat voor taak of activiteit ga je doen?)</a:t>
            </a:r>
          </a:p>
          <a:p>
            <a:pPr marL="182563" indent="-182563">
              <a:buFont typeface="Arial" panose="020B0604020202020204" pitchFamily="34" charset="0"/>
              <a:buAutoNum type="arabicPeriod"/>
              <a:defRPr/>
            </a:pPr>
            <a:r>
              <a:rPr lang="nl-NL" sz="2400" dirty="0">
                <a:latin typeface="Arial" pitchFamily="34" charset="0"/>
                <a:cs typeface="Arial" pitchFamily="34" charset="0"/>
              </a:rPr>
              <a:t>Waar? (waar ga je dat doen?)</a:t>
            </a:r>
          </a:p>
          <a:p>
            <a:pPr marL="182563" indent="-182563">
              <a:buFont typeface="Arial" panose="020B0604020202020204" pitchFamily="34" charset="0"/>
              <a:buAutoNum type="arabicPeriod"/>
              <a:defRPr/>
            </a:pPr>
            <a:r>
              <a:rPr lang="nl-NL" sz="2400" dirty="0">
                <a:latin typeface="Arial" pitchFamily="34" charset="0"/>
                <a:cs typeface="Arial" pitchFamily="34" charset="0"/>
              </a:rPr>
              <a:t>Wanneer? (wanneer ga je dat doen?)</a:t>
            </a:r>
          </a:p>
          <a:p>
            <a:pPr marL="182563" indent="-182563">
              <a:buFont typeface="Arial" panose="020B0604020202020204" pitchFamily="34" charset="0"/>
              <a:buAutoNum type="arabicPeriod"/>
              <a:defRPr/>
            </a:pPr>
            <a:r>
              <a:rPr lang="nl-NL" sz="2400" dirty="0">
                <a:latin typeface="Arial" pitchFamily="34" charset="0"/>
                <a:cs typeface="Arial" pitchFamily="34" charset="0"/>
              </a:rPr>
              <a:t>Waarom? (waarom ga je dat doen?)</a:t>
            </a:r>
          </a:p>
          <a:p>
            <a:pPr marL="182563" indent="-182563">
              <a:buFont typeface="Arial" panose="020B0604020202020204" pitchFamily="34" charset="0"/>
              <a:buAutoNum type="arabicPeriod"/>
              <a:defRPr/>
            </a:pPr>
            <a:r>
              <a:rPr lang="nl-NL" sz="2400" dirty="0">
                <a:latin typeface="Arial" pitchFamily="34" charset="0"/>
                <a:cs typeface="Arial" pitchFamily="34" charset="0"/>
              </a:rPr>
              <a:t>Op welke manier? (op welke manier ga je dat doen?)</a:t>
            </a:r>
            <a:endParaRPr lang="nl-NL" sz="2400" dirty="0">
              <a:latin typeface="Arial" pitchFamily="34" charset="0"/>
              <a:cs typeface="Arial" pitchFamily="34" charset="0"/>
            </a:endParaRPr>
          </a:p>
        </p:txBody>
      </p:sp>
    </p:spTree>
    <p:extLst>
      <p:ext uri="{BB962C8B-B14F-4D97-AF65-F5344CB8AC3E}">
        <p14:creationId xmlns:p14="http://schemas.microsoft.com/office/powerpoint/2010/main" val="13317449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3.jpg"/>
          <p:cNvPicPr>
            <a:picLocks noChangeAspect="1"/>
          </p:cNvPicPr>
          <p:nvPr/>
        </p:nvPicPr>
        <p:blipFill>
          <a:blip r:embed="rId2">
            <a:duotone>
              <a:schemeClr val="bg2">
                <a:shade val="45000"/>
                <a:satMod val="135000"/>
              </a:schemeClr>
              <a:prstClr val="white"/>
            </a:duotone>
          </a:blip>
          <a:srcRect/>
          <a:stretch>
            <a:fillRect/>
          </a:stretch>
        </p:blipFill>
        <p:spPr>
          <a:xfrm>
            <a:off x="6127801" y="18792"/>
            <a:ext cx="3016199" cy="3613666"/>
          </a:xfrm>
          <a:prstGeom prst="rect">
            <a:avLst/>
          </a:prstGeom>
          <a:ln/>
          <a:effectLst>
            <a:reflection blurRad="101600" stA="45000" endPos="65000" dist="50800" dir="5400000" sy="-100000" algn="bl" rotWithShape="0"/>
          </a:effectLst>
        </p:spPr>
      </p:pic>
      <p:sp>
        <p:nvSpPr>
          <p:cNvPr id="2" name="Titel 1"/>
          <p:cNvSpPr>
            <a:spLocks noGrp="1"/>
          </p:cNvSpPr>
          <p:nvPr>
            <p:ph type="title"/>
          </p:nvPr>
        </p:nvSpPr>
        <p:spPr/>
        <p:txBody>
          <a:bodyPr/>
          <a:lstStyle/>
          <a:p>
            <a:r>
              <a:rPr lang="nl-NL" dirty="0" smtClean="0"/>
              <a:t>Doelen</a:t>
            </a:r>
            <a:endParaRPr lang="nl-NL" dirty="0"/>
          </a:p>
        </p:txBody>
      </p:sp>
      <p:sp>
        <p:nvSpPr>
          <p:cNvPr id="3" name="Tijdelijke aanduiding voor inhoud 2"/>
          <p:cNvSpPr>
            <a:spLocks noGrp="1"/>
          </p:cNvSpPr>
          <p:nvPr>
            <p:ph idx="1"/>
          </p:nvPr>
        </p:nvSpPr>
        <p:spPr/>
        <p:txBody>
          <a:bodyPr>
            <a:normAutofit/>
          </a:bodyPr>
          <a:lstStyle/>
          <a:p>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Je </a:t>
            </a:r>
            <a:r>
              <a:rPr lang="nl-NL" altLang="nl-NL" dirty="0">
                <a:latin typeface="Arial" panose="020B0604020202020204" pitchFamily="34" charset="0"/>
                <a:ea typeface="ＭＳ Ｐゴシック" panose="020B0600070205080204" pitchFamily="34" charset="-128"/>
                <a:cs typeface="Arial" panose="020B0604020202020204" pitchFamily="34" charset="0"/>
              </a:rPr>
              <a:t>hebt altijd een doel om naartoe te werken</a:t>
            </a:r>
          </a:p>
          <a:p>
            <a:r>
              <a:rPr lang="nl-NL" altLang="nl-NL" dirty="0">
                <a:latin typeface="Arial" panose="020B0604020202020204" pitchFamily="34" charset="0"/>
                <a:ea typeface="ＭＳ Ｐゴシック" panose="020B0600070205080204" pitchFamily="34" charset="-128"/>
                <a:cs typeface="Arial" panose="020B0604020202020204" pitchFamily="34" charset="0"/>
              </a:rPr>
              <a:t>Een doel kan zijn: ik heb al mijn schoonmaakwerkzaamheden voor vandaag af</a:t>
            </a:r>
          </a:p>
          <a:p>
            <a:r>
              <a:rPr lang="nl-NL" altLang="nl-NL" dirty="0">
                <a:latin typeface="Arial" panose="020B0604020202020204" pitchFamily="34" charset="0"/>
                <a:ea typeface="ＭＳ Ｐゴシック" panose="020B0600070205080204" pitchFamily="34" charset="-128"/>
                <a:cs typeface="Arial" panose="020B0604020202020204" pitchFamily="34" charset="0"/>
              </a:rPr>
              <a:t>Subdoelen zijn aan je hoofddoel ondergeschikt, ze leiden er </a:t>
            </a:r>
            <a:r>
              <a:rPr lang="nl-NL" altLang="nl-NL" dirty="0" smtClean="0">
                <a:latin typeface="Arial" panose="020B0604020202020204" pitchFamily="34" charset="0"/>
                <a:ea typeface="ＭＳ Ｐゴシック" panose="020B0600070205080204" pitchFamily="34" charset="-128"/>
                <a:cs typeface="Arial" panose="020B0604020202020204" pitchFamily="34" charset="0"/>
              </a:rPr>
              <a:t>naartoe</a:t>
            </a:r>
          </a:p>
          <a:p>
            <a:r>
              <a:rPr lang="nl-NL" altLang="nl-NL" dirty="0">
                <a:latin typeface="Arial" panose="020B0604020202020204" pitchFamily="34" charset="0"/>
                <a:cs typeface="Arial" panose="020B0604020202020204" pitchFamily="34" charset="0"/>
              </a:rPr>
              <a:t>Subdoelen kunnen dan ook zijn: ik heb bij </a:t>
            </a:r>
            <a:r>
              <a:rPr lang="nl-NL" altLang="nl-NL" dirty="0" smtClean="0">
                <a:latin typeface="Arial" panose="020B0604020202020204" pitchFamily="34" charset="0"/>
                <a:cs typeface="Arial" panose="020B0604020202020204" pitchFamily="34" charset="0"/>
              </a:rPr>
              <a:t>cliënt </a:t>
            </a:r>
            <a:r>
              <a:rPr lang="nl-NL" altLang="nl-NL" dirty="0">
                <a:latin typeface="Arial" panose="020B0604020202020204" pitchFamily="34" charset="0"/>
                <a:cs typeface="Arial" panose="020B0604020202020204" pitchFamily="34" charset="0"/>
              </a:rPr>
              <a:t>A, B en C de schoonmaakwerkzaamheden gedaan</a:t>
            </a:r>
          </a:p>
          <a:p>
            <a:pPr marL="0" indent="0">
              <a:buNone/>
            </a:pPr>
            <a:endParaRPr lang="nl-NL" altLang="nl-NL" dirty="0">
              <a:latin typeface="Arial" panose="020B0604020202020204" pitchFamily="34" charset="0"/>
              <a:ea typeface="ＭＳ Ｐゴシック" panose="020B0600070205080204" pitchFamily="34" charset="-128"/>
              <a:cs typeface="Arial" panose="020B0604020202020204" pitchFamily="34" charset="0"/>
            </a:endParaRPr>
          </a:p>
          <a:p>
            <a:pPr marL="0" indent="0">
              <a:buNone/>
            </a:pPr>
            <a:endParaRPr lang="nl-NL" dirty="0"/>
          </a:p>
        </p:txBody>
      </p:sp>
    </p:spTree>
    <p:extLst>
      <p:ext uri="{BB962C8B-B14F-4D97-AF65-F5344CB8AC3E}">
        <p14:creationId xmlns:p14="http://schemas.microsoft.com/office/powerpoint/2010/main" val="2238551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a13">
  <a:themeElements>
    <a:clrScheme name="Kantoor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a13" id="{F912D681-8193-44CA-A22A-26EED7291E8F}" vid="{A87649AF-D824-4ECC-85FC-9A12BF60FB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0641FDC-1E51-447C-A90B-BFE26687931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Thema13</Template>
  <TotalTime>0</TotalTime>
  <Words>327</Words>
  <Application>Microsoft Office PowerPoint</Application>
  <PresentationFormat>Diavoorstelling (4:3)</PresentationFormat>
  <Paragraphs>40</Paragraphs>
  <Slides>8</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8</vt:i4>
      </vt:variant>
    </vt:vector>
  </HeadingPairs>
  <TitlesOfParts>
    <vt:vector size="13" baseType="lpstr">
      <vt:lpstr>ＭＳ Ｐゴシック</vt:lpstr>
      <vt:lpstr>Arial</vt:lpstr>
      <vt:lpstr>Calibri</vt:lpstr>
      <vt:lpstr>Trebuchet MS</vt:lpstr>
      <vt:lpstr>Thema13</vt:lpstr>
      <vt:lpstr>Methodisch werken, wat is dat eigenlijk?</vt:lpstr>
      <vt:lpstr>Dat is..</vt:lpstr>
      <vt:lpstr>Het maken van een planning</vt:lpstr>
      <vt:lpstr>Stel..</vt:lpstr>
      <vt:lpstr>Je zou..</vt:lpstr>
      <vt:lpstr>Inhoud planning</vt:lpstr>
      <vt:lpstr>De 6 W’s</vt:lpstr>
      <vt:lpstr>Doelen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2016-09-29T20:03:56Z</dcterms:created>
  <dcterms:modified xsi:type="dcterms:W3CDTF">2016-10-27T18:23:40Z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TC101641899990</vt:lpwstr>
  </property>
</Properties>
</file>